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4"/>
  </p:notesMasterIdLst>
  <p:handoutMasterIdLst>
    <p:handoutMasterId r:id="rId15"/>
  </p:handoutMasterIdLst>
  <p:sldIdLst>
    <p:sldId id="262" r:id="rId5"/>
    <p:sldId id="575" r:id="rId6"/>
    <p:sldId id="551" r:id="rId7"/>
    <p:sldId id="559" r:id="rId8"/>
    <p:sldId id="583" r:id="rId9"/>
    <p:sldId id="587" r:id="rId10"/>
    <p:sldId id="591" r:id="rId11"/>
    <p:sldId id="585" r:id="rId12"/>
    <p:sldId id="5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10/17/2020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10/17/2020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70845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428293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2556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25356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10/17/2020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10/17/2020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10/17/2020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10/17/2020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10/17/2020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10/17/2020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10/17/2020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10/17/2020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10/17/2020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10/17/2020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5)</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18, 2020 - PM</a:t>
            </a:r>
          </a:p>
        </p:txBody>
      </p:sp>
    </p:spTree>
    <p:extLst>
      <p:ext uri="{BB962C8B-B14F-4D97-AF65-F5344CB8AC3E}">
        <p14:creationId xmlns:p14="http://schemas.microsoft.com/office/powerpoint/2010/main" val="11585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1:5-9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5 For this reason I left you in Crete, that you would set in order what remains and appoint elders in every city as I directed you, 6 namely, if any man is above reproach, the husband of one wife, having children who believe, not accused of dissipation or rebellion. 7 For the overseer must be above reproach as God's steward, not self-willed, not quick-tempered, not addicted to wine, not pugnacious, not fond of sordid gain, 8 but hospitable, loving what is good, sensible, just, devout, self-controlled, 9 holding fast the faithful word which is in accordance with the teaching, so that he will be able both to exhort in sound doctrine and to refute those who contradict.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4524315"/>
          </a:xfrm>
          <a:prstGeom prst="rect">
            <a:avLst/>
          </a:prstGeom>
          <a:noFill/>
          <a:ln>
            <a:noFill/>
          </a:ln>
        </p:spPr>
        <p:txBody>
          <a:bodyPr wrap="square" rtlCol="0">
            <a:spAutoFit/>
          </a:bodyPr>
          <a:lstStyle/>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quality</a:t>
            </a:r>
            <a:r>
              <a:rPr lang="en-US" sz="3200" dirty="0">
                <a:latin typeface="Calibri" panose="020F0502020204030204" pitchFamily="34" charset="0"/>
                <a:cs typeface="Calibri" panose="020F0502020204030204" pitchFamily="34" charset="0"/>
              </a:rPr>
              <a:t> (striving to see believers increase in spiritual maturity and Christlikeness).</a:t>
            </a:r>
          </a:p>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quantity</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(by training and motivating believers to evangelize – communicate the gospel to unbelievers).</a:t>
            </a:r>
          </a:p>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Spirit-directed</a:t>
            </a:r>
            <a:r>
              <a:rPr lang="en-US" sz="3200" b="1"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self-development</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(encouraging the saints to use their spiritual gifts for the common good of the Body and developing leaders from within the Body).</a:t>
            </a: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The charge to appoint Elders (1:5)</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36907"/>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For this reason I left you in Crete, that you would set in order what remains and appoint elders in every city as I directed you</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namely, if any man is above reproach, the husband of one wife, having children who believe, not accused of dissipation or rebellion.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820271"/>
            <a:ext cx="11661731" cy="3539430"/>
          </a:xfrm>
          <a:prstGeom prst="rect">
            <a:avLst/>
          </a:prstGeom>
          <a:noFill/>
          <a:ln>
            <a:noFill/>
          </a:ln>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“Above reproach” </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“not chargeable with some offense; blameless, </a:t>
            </a:r>
            <a:r>
              <a:rPr lang="en-US" sz="2800" dirty="0" err="1">
                <a:latin typeface="Calibri" panose="020F0502020204030204" pitchFamily="34" charset="0"/>
                <a:cs typeface="Calibri" panose="020F0502020204030204" pitchFamily="34" charset="0"/>
              </a:rPr>
              <a:t>unchargeable</a:t>
            </a:r>
            <a:r>
              <a:rPr lang="en-US" sz="2800" dirty="0">
                <a:latin typeface="Calibri" panose="020F0502020204030204" pitchFamily="34" charset="0"/>
                <a:cs typeface="Calibri" panose="020F0502020204030204" pitchFamily="34" charset="0"/>
              </a:rPr>
              <a:t>.”</a:t>
            </a:r>
          </a:p>
          <a:p>
            <a:pPr marL="514350" indent="-514350" algn="just">
              <a:buAutoNum type="alphaUcPeriod"/>
            </a:pPr>
            <a:r>
              <a:rPr lang="en-US" sz="2800" dirty="0">
                <a:latin typeface="Calibri" panose="020F0502020204030204" pitchFamily="34" charset="0"/>
                <a:cs typeface="Calibri" panose="020F0502020204030204" pitchFamily="34" charset="0"/>
              </a:rPr>
              <a:t>“The husband of one wife” – “a one-woman man/husband”</a:t>
            </a:r>
          </a:p>
          <a:p>
            <a:pPr marL="514350" indent="-514350" algn="just">
              <a:buAutoNum type="alphaUcPeriod"/>
            </a:pPr>
            <a:r>
              <a:rPr lang="en-US" sz="2800" dirty="0">
                <a:latin typeface="Calibri" panose="020F0502020204030204" pitchFamily="34" charset="0"/>
                <a:cs typeface="Calibri" panose="020F0502020204030204" pitchFamily="34" charset="0"/>
              </a:rPr>
              <a:t>“Having children who believe, not accused of dissipation or rebellion.”</a:t>
            </a:r>
          </a:p>
          <a:p>
            <a:pPr marL="514350" indent="-514350" algn="just">
              <a:buAutoNum type="alphaUcPeriod"/>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Wingdings" panose="05000000000000000000" pitchFamily="2" charset="2"/>
              <a:buChar char="ü"/>
            </a:pPr>
            <a:r>
              <a:rPr lang="en-US" sz="2800" dirty="0">
                <a:latin typeface="Calibri" panose="020F0502020204030204" pitchFamily="34" charset="0"/>
                <a:cs typeface="Calibri" panose="020F0502020204030204" pitchFamily="34" charset="0"/>
              </a:rPr>
              <a:t>“above reproach as God’s steward”</a:t>
            </a:r>
          </a:p>
          <a:p>
            <a:pPr marL="1428750" lvl="2" indent="-514350" algn="just">
              <a:buFont typeface="+mj-lt"/>
              <a:buAutoNum type="arabicPeriod"/>
            </a:pPr>
            <a:r>
              <a:rPr lang="en-US" sz="2800" dirty="0">
                <a:latin typeface="Calibri" panose="020F0502020204030204" pitchFamily="34" charset="0"/>
                <a:cs typeface="Calibri" panose="020F0502020204030204" pitchFamily="34" charset="0"/>
              </a:rPr>
              <a:t>Negative characteristics (what an elder is not to do)</a:t>
            </a:r>
          </a:p>
          <a:p>
            <a:pPr marL="1428750" lvl="2" indent="-514350" algn="just">
              <a:buFont typeface="+mj-lt"/>
              <a:buAutoNum type="arabicPeriod"/>
            </a:pPr>
            <a:r>
              <a:rPr lang="en-US" sz="2800" dirty="0">
                <a:latin typeface="Calibri" panose="020F0502020204030204" pitchFamily="34" charset="0"/>
                <a:cs typeface="Calibri" panose="020F0502020204030204" pitchFamily="34" charset="0"/>
              </a:rPr>
              <a:t>Positive characteristics (what an elder is to do)</a:t>
            </a:r>
          </a:p>
        </p:txBody>
      </p:sp>
    </p:spTree>
    <p:extLst>
      <p:ext uri="{BB962C8B-B14F-4D97-AF65-F5344CB8AC3E}">
        <p14:creationId xmlns:p14="http://schemas.microsoft.com/office/powerpoint/2010/main" val="282552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ea typeface="Times New Roman" panose="02020603050405020304" pitchFamily="18" charset="0"/>
                <a:cs typeface="Calibri" panose="020F0502020204030204" pitchFamily="34" charset="0"/>
              </a:rPr>
              <a:t>For the overseer must be above reproach as God's steward, not self-willed, not quick-tempered, not addicted to wine, not pugnacious, not fond of sordid gain,</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669959"/>
            <a:ext cx="11661731" cy="4401205"/>
          </a:xfrm>
          <a:prstGeom prst="rect">
            <a:avLst/>
          </a:prstGeom>
          <a:noFill/>
          <a:ln>
            <a:noFill/>
          </a:ln>
        </p:spPr>
        <p:txBody>
          <a:bodyPr wrap="square" rtlCol="0">
            <a:spAutoFit/>
          </a:bodyPr>
          <a:lstStyle/>
          <a:p>
            <a:pPr marL="514350" indent="-514350" algn="just">
              <a:buFont typeface="+mj-lt"/>
              <a:buAutoNum type="alphaUcPeriod" startAt="4"/>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The Negative (what an elder is not to do)</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self-willed – arrogant; self-centered </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quick-tempered – inclined to explosive anger.</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addicted to wine – not controlled by some outside influence; intoxicated</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pugnacious - “a striker, fighter; a physically violent one – violently out of control”</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fond of sordid gain - “greedy for gain.” </a:t>
            </a:r>
          </a:p>
          <a:p>
            <a:pPr marL="1428750" lvl="2" indent="-514350" algn="just">
              <a:buFont typeface="+mj-lt"/>
              <a:buAutoNum type="alphaLcPeriod"/>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65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ea typeface="Times New Roman" panose="02020603050405020304" pitchFamily="18" charset="0"/>
                <a:cs typeface="Calibri" panose="020F0502020204030204" pitchFamily="34" charset="0"/>
              </a:rPr>
              <a:t>For the overseer must be above reproach as God's steward, not self-willed, not quick-tempered, not addicted to wine, not pugnacious, not fond of sordid gain,</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669959"/>
            <a:ext cx="11661731" cy="3908762"/>
          </a:xfrm>
          <a:prstGeom prst="rect">
            <a:avLst/>
          </a:prstGeom>
          <a:noFill/>
          <a:ln>
            <a:noFill/>
          </a:ln>
        </p:spPr>
        <p:txBody>
          <a:bodyPr wrap="square" rtlCol="0">
            <a:spAutoFit/>
          </a:bodyPr>
          <a:lstStyle/>
          <a:p>
            <a:pPr marL="514350" indent="-514350" algn="just">
              <a:buFont typeface="+mj-lt"/>
              <a:buAutoNum type="alphaUcPeriod" startAt="4"/>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mj-lt"/>
              <a:buAutoNum type="arabicPeriod" startAt="2"/>
            </a:pPr>
            <a:r>
              <a:rPr lang="en-US" sz="2800" dirty="0">
                <a:latin typeface="Calibri" panose="020F0502020204030204" pitchFamily="34" charset="0"/>
                <a:cs typeface="Calibri" panose="020F0502020204030204" pitchFamily="34" charset="0"/>
              </a:rPr>
              <a:t>The Positive (what an elder is to do)</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“hospitable –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philoxenos</a:t>
            </a:r>
            <a:r>
              <a:rPr lang="en-US" sz="2400" dirty="0">
                <a:latin typeface="Calibri" panose="020F0502020204030204" pitchFamily="34" charset="0"/>
                <a:cs typeface="Calibri" panose="020F0502020204030204" pitchFamily="34" charset="0"/>
              </a:rPr>
              <a:t>” - lover of strangers)</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“loving what is good” –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philagathos</a:t>
            </a:r>
            <a:r>
              <a:rPr lang="en-US" sz="2400" dirty="0">
                <a:latin typeface="Calibri" panose="020F0502020204030204" pitchFamily="34" charset="0"/>
                <a:cs typeface="Calibri" panose="020F0502020204030204" pitchFamily="34" charset="0"/>
              </a:rPr>
              <a:t>” – loving what is good)</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“sensible” </a:t>
            </a:r>
            <a:r>
              <a:rPr lang="en-US" sz="2400" dirty="0">
                <a:latin typeface="Calibri" panose="020F0502020204030204" pitchFamily="34" charset="0"/>
                <a:cs typeface="Calibri" panose="020F0502020204030204" pitchFamily="34" charset="0"/>
              </a:rPr>
              <a:t>(“sophron” – of sound mind, sane, thoughtful, self-controlled)</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“just”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dikiaos</a:t>
            </a:r>
            <a:r>
              <a:rPr lang="en-US" sz="2400" dirty="0">
                <a:latin typeface="Calibri" panose="020F0502020204030204" pitchFamily="34" charset="0"/>
                <a:cs typeface="Calibri" panose="020F0502020204030204" pitchFamily="34" charset="0"/>
              </a:rPr>
              <a:t>” – just, right, righteous [in position and practice])</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“devout”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hosios</a:t>
            </a:r>
            <a:r>
              <a:rPr lang="en-US" sz="2400" dirty="0">
                <a:latin typeface="Calibri" panose="020F0502020204030204" pitchFamily="34" charset="0"/>
                <a:cs typeface="Calibri" panose="020F0502020204030204" pitchFamily="34" charset="0"/>
              </a:rPr>
              <a:t>” – sacred commitment, holy [set apart], pleasing to God)</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“self-controlled”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enkrates</a:t>
            </a:r>
            <a:r>
              <a:rPr lang="en-US" sz="2400" dirty="0">
                <a:latin typeface="Calibri" panose="020F0502020204030204" pitchFamily="34" charset="0"/>
                <a:cs typeface="Calibri" panose="020F0502020204030204" pitchFamily="34" charset="0"/>
              </a:rPr>
              <a:t>” – in power; in might; master of one’s own passions/desires</a:t>
            </a:r>
          </a:p>
        </p:txBody>
      </p:sp>
    </p:spTree>
    <p:extLst>
      <p:ext uri="{BB962C8B-B14F-4D97-AF65-F5344CB8AC3E}">
        <p14:creationId xmlns:p14="http://schemas.microsoft.com/office/powerpoint/2010/main" val="45296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5:22-25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78565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22 But the fruit of the Spirit is love, joy, peace, patience, kindness, goodness, faithfulness, 23 gentleness, self-control; against such things there is no law. 24 Now those who belong to Christ Jesus have crucified the flesh with its passions and desires. 25 If we live by the Spirit, let us also walk by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11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5)</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18, 2020 - PM</a:t>
            </a:r>
          </a:p>
        </p:txBody>
      </p:sp>
    </p:spTree>
    <p:extLst>
      <p:ext uri="{BB962C8B-B14F-4D97-AF65-F5344CB8AC3E}">
        <p14:creationId xmlns:p14="http://schemas.microsoft.com/office/powerpoint/2010/main" val="4019631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1632</TotalTime>
  <Words>803</Words>
  <Application>Microsoft Office PowerPoint</Application>
  <PresentationFormat>Widescreen</PresentationFormat>
  <Paragraphs>62</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20</cp:revision>
  <dcterms:created xsi:type="dcterms:W3CDTF">2020-08-29T16:37:12Z</dcterms:created>
  <dcterms:modified xsi:type="dcterms:W3CDTF">2020-10-17T19:43:00Z</dcterms:modified>
</cp:coreProperties>
</file>